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notesMasterIdLst>
    <p:notesMasterId r:id="rId16"/>
  </p:notesMasterIdLst>
  <p:sldIdLst>
    <p:sldId id="256" r:id="rId2"/>
    <p:sldId id="261" r:id="rId3"/>
    <p:sldId id="257" r:id="rId4"/>
    <p:sldId id="260" r:id="rId5"/>
    <p:sldId id="262" r:id="rId6"/>
    <p:sldId id="263" r:id="rId7"/>
    <p:sldId id="258" r:id="rId8"/>
    <p:sldId id="264" r:id="rId9"/>
    <p:sldId id="266" r:id="rId10"/>
    <p:sldId id="268" r:id="rId11"/>
    <p:sldId id="267" r:id="rId12"/>
    <p:sldId id="270" r:id="rId13"/>
    <p:sldId id="265"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1A25"/>
    <a:srgbClr val="F8F8F9"/>
    <a:srgbClr val="040911"/>
    <a:srgbClr val="040912"/>
    <a:srgbClr val="070A16"/>
    <a:srgbClr val="2E333E"/>
    <a:srgbClr val="0B0C1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838" autoAdjust="0"/>
    <p:restoredTop sz="94660"/>
  </p:normalViewPr>
  <p:slideViewPr>
    <p:cSldViewPr snapToGrid="0">
      <p:cViewPr varScale="1">
        <p:scale>
          <a:sx n="69" d="100"/>
          <a:sy n="69" d="100"/>
        </p:scale>
        <p:origin x="49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3B5277-6FB2-4D09-A003-CA92CAA9ADB9}" type="datetimeFigureOut">
              <a:rPr lang="en-US" smtClean="0"/>
              <a:t>5/30/2022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40C917-F43F-44C1-A41F-0CA1296603E1}" type="slidenum">
              <a:rPr lang="en-US" smtClean="0"/>
              <a:t>‹#›</a:t>
            </a:fld>
            <a:endParaRPr lang="en-US"/>
          </a:p>
        </p:txBody>
      </p:sp>
    </p:spTree>
    <p:extLst>
      <p:ext uri="{BB962C8B-B14F-4D97-AF65-F5344CB8AC3E}">
        <p14:creationId xmlns:p14="http://schemas.microsoft.com/office/powerpoint/2010/main" val="1953500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0C917-F43F-44C1-A41F-0CA1296603E1}" type="slidenum">
              <a:rPr lang="en-US" smtClean="0"/>
              <a:t>2</a:t>
            </a:fld>
            <a:endParaRPr lang="en-US"/>
          </a:p>
        </p:txBody>
      </p:sp>
    </p:spTree>
    <p:extLst>
      <p:ext uri="{BB962C8B-B14F-4D97-AF65-F5344CB8AC3E}">
        <p14:creationId xmlns:p14="http://schemas.microsoft.com/office/powerpoint/2010/main" val="1254324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0C917-F43F-44C1-A41F-0CA1296603E1}" type="slidenum">
              <a:rPr lang="en-US" smtClean="0"/>
              <a:t>8</a:t>
            </a:fld>
            <a:endParaRPr lang="en-US"/>
          </a:p>
        </p:txBody>
      </p:sp>
    </p:spTree>
    <p:extLst>
      <p:ext uri="{BB962C8B-B14F-4D97-AF65-F5344CB8AC3E}">
        <p14:creationId xmlns:p14="http://schemas.microsoft.com/office/powerpoint/2010/main" val="431746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0C917-F43F-44C1-A41F-0CA1296603E1}" type="slidenum">
              <a:rPr lang="en-US" smtClean="0"/>
              <a:t>10</a:t>
            </a:fld>
            <a:endParaRPr lang="en-US"/>
          </a:p>
        </p:txBody>
      </p:sp>
    </p:spTree>
    <p:extLst>
      <p:ext uri="{BB962C8B-B14F-4D97-AF65-F5344CB8AC3E}">
        <p14:creationId xmlns:p14="http://schemas.microsoft.com/office/powerpoint/2010/main" val="42474195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F243E7-BC7E-44D7-8308-B004489DA43A}" type="datetimeFigureOut">
              <a:rPr lang="en-US" smtClean="0"/>
              <a:t>5/30/2022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3416651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F243E7-BC7E-44D7-8308-B004489DA43A}" type="datetimeFigureOut">
              <a:rPr lang="en-US" smtClean="0"/>
              <a:t>5/30/2022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129021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F243E7-BC7E-44D7-8308-B004489DA43A}" type="datetimeFigureOut">
              <a:rPr lang="en-US" smtClean="0"/>
              <a:t>5/30/2022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2632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F243E7-BC7E-44D7-8308-B004489DA43A}" type="datetimeFigureOut">
              <a:rPr lang="en-US" smtClean="0"/>
              <a:t>5/30/2022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3971484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F243E7-BC7E-44D7-8308-B004489DA43A}" type="datetimeFigureOut">
              <a:rPr lang="en-US" smtClean="0"/>
              <a:t>5/30/2022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868802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F243E7-BC7E-44D7-8308-B004489DA43A}" type="datetimeFigureOut">
              <a:rPr lang="en-US" smtClean="0"/>
              <a:t>5/30/2022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736737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F243E7-BC7E-44D7-8308-B004489DA43A}" type="datetimeFigureOut">
              <a:rPr lang="en-US" smtClean="0"/>
              <a:t>5/30/2022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137728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F243E7-BC7E-44D7-8308-B004489DA43A}" type="datetimeFigureOut">
              <a:rPr lang="en-US" smtClean="0"/>
              <a:t>5/30/2022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4256586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F243E7-BC7E-44D7-8308-B004489DA43A}" type="datetimeFigureOut">
              <a:rPr lang="en-US" smtClean="0"/>
              <a:t>5/30/2022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4078426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F243E7-BC7E-44D7-8308-B004489DA43A}" type="datetimeFigureOut">
              <a:rPr lang="en-US" smtClean="0"/>
              <a:t>5/30/2022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1528385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F243E7-BC7E-44D7-8308-B004489DA43A}" type="datetimeFigureOut">
              <a:rPr lang="en-US" smtClean="0"/>
              <a:t>5/30/2022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51C93-D784-42DE-9357-580026D58174}" type="slidenum">
              <a:rPr lang="en-US" smtClean="0"/>
              <a:t>‹#›</a:t>
            </a:fld>
            <a:endParaRPr lang="en-US"/>
          </a:p>
        </p:txBody>
      </p:sp>
    </p:spTree>
    <p:extLst>
      <p:ext uri="{BB962C8B-B14F-4D97-AF65-F5344CB8AC3E}">
        <p14:creationId xmlns:p14="http://schemas.microsoft.com/office/powerpoint/2010/main" val="287166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F243E7-BC7E-44D7-8308-B004489DA43A}" type="datetimeFigureOut">
              <a:rPr lang="en-US" smtClean="0"/>
              <a:t>5/30/2022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851C93-D784-42DE-9357-580026D58174}" type="slidenum">
              <a:rPr lang="en-US" smtClean="0"/>
              <a:t>‹#›</a:t>
            </a:fld>
            <a:endParaRPr lang="en-US"/>
          </a:p>
        </p:txBody>
      </p:sp>
    </p:spTree>
    <p:extLst>
      <p:ext uri="{BB962C8B-B14F-4D97-AF65-F5344CB8AC3E}">
        <p14:creationId xmlns:p14="http://schemas.microsoft.com/office/powerpoint/2010/main" val="2915354978"/>
      </p:ext>
    </p:extLst>
  </p:cSld>
  <p:clrMap bg1="dk1" tx1="lt1" bg2="dk2" tx2="lt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4F287-8B4B-D8B0-EDEB-D6A896497A5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B256384B-954D-CF6F-7E68-36AFEDA84341}"/>
              </a:ext>
            </a:extLst>
          </p:cNvPr>
          <p:cNvSpPr>
            <a:spLocks noGrp="1"/>
          </p:cNvSpPr>
          <p:nvPr>
            <p:ph type="subTitle" idx="1"/>
          </p:nvPr>
        </p:nvSpPr>
        <p:spPr/>
        <p:txBody>
          <a:bodyPr/>
          <a:lstStyle/>
          <a:p>
            <a:endParaRPr lang="en-US"/>
          </a:p>
        </p:txBody>
      </p:sp>
      <p:pic>
        <p:nvPicPr>
          <p:cNvPr id="4" name="Comp 1">
            <a:hlinkClick r:id="" action="ppaction://media"/>
            <a:extLst>
              <a:ext uri="{FF2B5EF4-FFF2-40B4-BE49-F238E27FC236}">
                <a16:creationId xmlns:a16="http://schemas.microsoft.com/office/drawing/2014/main" id="{A81930CB-0251-6C68-CA7F-571B6942719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91467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1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ChangeAspect="1"/>
          </p:cNvPicPr>
          <p:nvPr/>
        </p:nvPicPr>
        <p:blipFill rotWithShape="1">
          <a:blip r:embed="rId3">
            <a:extLst>
              <a:ext uri="{28A0092B-C50C-407E-A947-70E740481C1C}">
                <a14:useLocalDpi xmlns:a14="http://schemas.microsoft.com/office/drawing/2010/main" val="0"/>
              </a:ext>
            </a:extLst>
          </a:blip>
          <a:srcRect l="18499" r="28113" b="1"/>
          <a:stretch/>
        </p:blipFill>
        <p:spPr>
          <a:xfrm>
            <a:off x="0" y="23338"/>
            <a:ext cx="12188952" cy="6834662"/>
          </a:xfrm>
          <a:prstGeom prst="rect">
            <a:avLst/>
          </a:prstGeom>
        </p:spPr>
      </p:pic>
      <p:pic>
        <p:nvPicPr>
          <p:cNvPr id="7" name="Picture 6">
            <a:extLst>
              <a:ext uri="{FF2B5EF4-FFF2-40B4-BE49-F238E27FC236}">
                <a16:creationId xmlns:a16="http://schemas.microsoft.com/office/drawing/2014/main" id="{7767CB67-521F-5266-A7B9-00242C207D32}"/>
              </a:ext>
            </a:extLst>
          </p:cNvPr>
          <p:cNvPicPr>
            <a:picLocks noChangeAspect="1"/>
          </p:cNvPicPr>
          <p:nvPr/>
        </p:nvPicPr>
        <p:blipFill>
          <a:blip r:embed="rId4"/>
          <a:stretch>
            <a:fillRect/>
          </a:stretch>
        </p:blipFill>
        <p:spPr>
          <a:xfrm>
            <a:off x="793783" y="993404"/>
            <a:ext cx="10604434" cy="5450878"/>
          </a:xfrm>
          <a:prstGeom prst="rect">
            <a:avLst/>
          </a:prstGeom>
          <a:ln>
            <a:noFill/>
          </a:ln>
          <a:effectLst>
            <a:softEdge rad="112500"/>
          </a:effectLst>
        </p:spPr>
      </p:pic>
    </p:spTree>
    <p:extLst>
      <p:ext uri="{BB962C8B-B14F-4D97-AF65-F5344CB8AC3E}">
        <p14:creationId xmlns:p14="http://schemas.microsoft.com/office/powerpoint/2010/main" val="36287270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ChangeAspect="1"/>
          </p:cNvPicPr>
          <p:nvPr/>
        </p:nvPicPr>
        <p:blipFill rotWithShape="1">
          <a:blip r:embed="rId2">
            <a:extLst>
              <a:ext uri="{28A0092B-C50C-407E-A947-70E740481C1C}">
                <a14:useLocalDpi xmlns:a14="http://schemas.microsoft.com/office/drawing/2010/main" val="0"/>
              </a:ext>
            </a:extLst>
          </a:blip>
          <a:srcRect l="5538" r="15151"/>
          <a:stretch/>
        </p:blipFill>
        <p:spPr>
          <a:xfrm>
            <a:off x="2522356" y="10"/>
            <a:ext cx="9669642" cy="6857990"/>
          </a:xfrm>
          <a:prstGeom prst="rect">
            <a:avLst/>
          </a:prstGeom>
        </p:spPr>
      </p:pic>
      <p:sp>
        <p:nvSpPr>
          <p:cNvPr id="20" name="Rectangle 1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C1D30E5F-6F0B-BABB-EA5F-292C29F5B43E}"/>
              </a:ext>
            </a:extLst>
          </p:cNvPr>
          <p:cNvSpPr>
            <a:spLocks noGrp="1"/>
          </p:cNvSpPr>
          <p:nvPr>
            <p:ph type="title"/>
          </p:nvPr>
        </p:nvSpPr>
        <p:spPr>
          <a:xfrm>
            <a:off x="173182" y="808471"/>
            <a:ext cx="5160818" cy="1899912"/>
          </a:xfrm>
        </p:spPr>
        <p:txBody>
          <a:bodyPr>
            <a:normAutofit/>
          </a:bodyPr>
          <a:lstStyle/>
          <a:p>
            <a:r>
              <a:rPr lang="en-US" sz="4000" b="1" dirty="0"/>
              <a:t>Future </a:t>
            </a:r>
            <a:r>
              <a:rPr lang="en-US" sz="4000" b="1" dirty="0" err="1"/>
              <a:t>Recommentation</a:t>
            </a:r>
            <a:endParaRPr lang="en-US" sz="4000" b="1" dirty="0"/>
          </a:p>
        </p:txBody>
      </p:sp>
      <p:sp>
        <p:nvSpPr>
          <p:cNvPr id="13" name="Content Placeholder 12">
            <a:extLst>
              <a:ext uri="{FF2B5EF4-FFF2-40B4-BE49-F238E27FC236}">
                <a16:creationId xmlns:a16="http://schemas.microsoft.com/office/drawing/2014/main" id="{72E92D8F-FC3D-5E8E-43A1-BBD03C34D5B3}"/>
              </a:ext>
            </a:extLst>
          </p:cNvPr>
          <p:cNvSpPr>
            <a:spLocks noGrp="1"/>
          </p:cNvSpPr>
          <p:nvPr>
            <p:ph idx="1"/>
          </p:nvPr>
        </p:nvSpPr>
        <p:spPr>
          <a:xfrm>
            <a:off x="173182" y="2856392"/>
            <a:ext cx="6255327" cy="3742762"/>
          </a:xfrm>
        </p:spPr>
        <p:txBody>
          <a:bodyPr>
            <a:normAutofit/>
          </a:bodyPr>
          <a:lstStyle/>
          <a:p>
            <a:pPr>
              <a:lnSpc>
                <a:spcPct val="107000"/>
              </a:lnSpc>
              <a:spcBef>
                <a:spcPts val="0"/>
              </a:spcBef>
              <a:spcAft>
                <a:spcPts val="295"/>
              </a:spcAft>
              <a:tabLst>
                <a:tab pos="4644390" algn="ctr"/>
              </a:tabLst>
            </a:pPr>
            <a:r>
              <a:rPr lang="en-US" sz="2000" dirty="0">
                <a:effectLst/>
                <a:latin typeface="Times New Roman" panose="02020603050405020304" pitchFamily="18" charset="0"/>
                <a:ea typeface="Times New Roman" panose="02020603050405020304" pitchFamily="18" charset="0"/>
              </a:rPr>
              <a:t>Use the general RFID EM-1 Module</a:t>
            </a:r>
          </a:p>
          <a:p>
            <a:pPr>
              <a:lnSpc>
                <a:spcPct val="107000"/>
              </a:lnSpc>
              <a:spcBef>
                <a:spcPts val="0"/>
              </a:spcBef>
              <a:spcAft>
                <a:spcPts val="295"/>
              </a:spcAft>
              <a:tabLst>
                <a:tab pos="4644390" algn="ctr"/>
              </a:tabLst>
            </a:pPr>
            <a:r>
              <a:rPr lang="en-US" sz="2000" dirty="0">
                <a:effectLst/>
                <a:latin typeface="Times New Roman" panose="02020603050405020304" pitchFamily="18" charset="0"/>
                <a:ea typeface="Times New Roman" panose="02020603050405020304" pitchFamily="18" charset="0"/>
              </a:rPr>
              <a:t>All the computational analysis will be done Atmega16a.</a:t>
            </a:r>
          </a:p>
          <a:p>
            <a:pPr>
              <a:lnSpc>
                <a:spcPct val="107000"/>
              </a:lnSpc>
              <a:spcBef>
                <a:spcPts val="0"/>
              </a:spcBef>
              <a:spcAft>
                <a:spcPts val="295"/>
              </a:spcAft>
              <a:tabLst>
                <a:tab pos="4644390" algn="ctr"/>
              </a:tabLst>
            </a:pPr>
            <a:r>
              <a:rPr lang="en-US" sz="2000" dirty="0">
                <a:effectLst/>
                <a:latin typeface="Times New Roman" panose="02020603050405020304" pitchFamily="18" charset="0"/>
                <a:ea typeface="Times New Roman" panose="02020603050405020304" pitchFamily="18" charset="0"/>
              </a:rPr>
              <a:t>Use more powerful and secure server for long distance security.</a:t>
            </a:r>
          </a:p>
          <a:p>
            <a:pPr>
              <a:lnSpc>
                <a:spcPct val="107000"/>
              </a:lnSpc>
              <a:spcBef>
                <a:spcPts val="0"/>
              </a:spcBef>
              <a:spcAft>
                <a:spcPts val="295"/>
              </a:spcAft>
              <a:tabLst>
                <a:tab pos="4644390" algn="ctr"/>
              </a:tabLst>
            </a:pPr>
            <a:r>
              <a:rPr lang="en-US" sz="2000" dirty="0">
                <a:effectLst/>
                <a:latin typeface="Times New Roman" panose="02020603050405020304" pitchFamily="18" charset="0"/>
                <a:ea typeface="Times New Roman" panose="02020603050405020304" pitchFamily="18" charset="0"/>
              </a:rPr>
              <a:t>Various ports can be made for external use by increasing the external circuitry.</a:t>
            </a:r>
          </a:p>
          <a:p>
            <a:endParaRPr lang="en-US" sz="2400" dirty="0"/>
          </a:p>
        </p:txBody>
      </p:sp>
    </p:spTree>
    <p:extLst>
      <p:ext uri="{BB962C8B-B14F-4D97-AF65-F5344CB8AC3E}">
        <p14:creationId xmlns:p14="http://schemas.microsoft.com/office/powerpoint/2010/main" val="24044114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0EF7682C-03B2-CE13-E4A6-5E3AD2CEBB7D}"/>
              </a:ext>
            </a:extLst>
          </p:cNvPr>
          <p:cNvPicPr>
            <a:picLocks noGrp="1" noChangeAspect="1"/>
          </p:cNvPicPr>
          <p:nvPr>
            <p:ph idx="1"/>
          </p:nvPr>
        </p:nvPicPr>
        <p:blipFill>
          <a:blip r:embed="rId2"/>
          <a:stretch>
            <a:fillRect/>
          </a:stretch>
        </p:blipFill>
        <p:spPr>
          <a:xfrm>
            <a:off x="456413" y="338181"/>
            <a:ext cx="5921437" cy="3750910"/>
          </a:xfrm>
        </p:spPr>
      </p:pic>
      <p:pic>
        <p:nvPicPr>
          <p:cNvPr id="12" name="Picture 11">
            <a:extLst>
              <a:ext uri="{FF2B5EF4-FFF2-40B4-BE49-F238E27FC236}">
                <a16:creationId xmlns:a16="http://schemas.microsoft.com/office/drawing/2014/main" id="{A312D703-C258-213E-3922-EF58B2C0CF96}"/>
              </a:ext>
            </a:extLst>
          </p:cNvPr>
          <p:cNvPicPr>
            <a:picLocks noChangeAspect="1"/>
          </p:cNvPicPr>
          <p:nvPr/>
        </p:nvPicPr>
        <p:blipFill>
          <a:blip r:embed="rId3"/>
          <a:stretch>
            <a:fillRect/>
          </a:stretch>
        </p:blipFill>
        <p:spPr>
          <a:xfrm>
            <a:off x="7101847" y="338181"/>
            <a:ext cx="4580521" cy="4150306"/>
          </a:xfrm>
          <a:prstGeom prst="rect">
            <a:avLst/>
          </a:prstGeom>
        </p:spPr>
      </p:pic>
      <p:pic>
        <p:nvPicPr>
          <p:cNvPr id="14" name="Picture 13">
            <a:extLst>
              <a:ext uri="{FF2B5EF4-FFF2-40B4-BE49-F238E27FC236}">
                <a16:creationId xmlns:a16="http://schemas.microsoft.com/office/drawing/2014/main" id="{FDE6DB1E-F8AB-4271-B464-DF283D818FD2}"/>
              </a:ext>
            </a:extLst>
          </p:cNvPr>
          <p:cNvPicPr>
            <a:picLocks noChangeAspect="1"/>
          </p:cNvPicPr>
          <p:nvPr/>
        </p:nvPicPr>
        <p:blipFill>
          <a:blip r:embed="rId4"/>
          <a:stretch>
            <a:fillRect/>
          </a:stretch>
        </p:blipFill>
        <p:spPr>
          <a:xfrm>
            <a:off x="3714292" y="2883568"/>
            <a:ext cx="4018004" cy="3750911"/>
          </a:xfrm>
          <a:prstGeom prst="rect">
            <a:avLst/>
          </a:prstGeom>
        </p:spPr>
      </p:pic>
    </p:spTree>
    <p:extLst>
      <p:ext uri="{BB962C8B-B14F-4D97-AF65-F5344CB8AC3E}">
        <p14:creationId xmlns:p14="http://schemas.microsoft.com/office/powerpoint/2010/main" val="30067118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ChangeAspect="1"/>
          </p:cNvPicPr>
          <p:nvPr/>
        </p:nvPicPr>
        <p:blipFill rotWithShape="1">
          <a:blip r:embed="rId2">
            <a:extLst>
              <a:ext uri="{28A0092B-C50C-407E-A947-70E740481C1C}">
                <a14:useLocalDpi xmlns:a14="http://schemas.microsoft.com/office/drawing/2010/main" val="0"/>
              </a:ext>
            </a:extLst>
          </a:blip>
          <a:srcRect l="16983" r="26596"/>
          <a:stretch/>
        </p:blipFill>
        <p:spPr>
          <a:xfrm>
            <a:off x="6615585" y="10"/>
            <a:ext cx="557641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2" name="Title 1"/>
          <p:cNvSpPr>
            <a:spLocks noGrp="1"/>
          </p:cNvSpPr>
          <p:nvPr>
            <p:ph type="title"/>
          </p:nvPr>
        </p:nvSpPr>
        <p:spPr>
          <a:xfrm>
            <a:off x="383628" y="513916"/>
            <a:ext cx="10515600" cy="1325563"/>
          </a:xfrm>
        </p:spPr>
        <p:txBody>
          <a:bodyPr/>
          <a:lstStyle/>
          <a:p>
            <a:r>
              <a:rPr lang="en-US" dirty="0">
                <a:latin typeface="Cambria" panose="02040503050406030204" pitchFamily="18" charset="0"/>
                <a:ea typeface="Cambria" panose="02040503050406030204" pitchFamily="18" charset="0"/>
              </a:rPr>
              <a:t>CONCLUSION:</a:t>
            </a:r>
          </a:p>
        </p:txBody>
      </p:sp>
      <p:sp>
        <p:nvSpPr>
          <p:cNvPr id="3" name="Content Placeholder 2"/>
          <p:cNvSpPr>
            <a:spLocks noGrp="1"/>
          </p:cNvSpPr>
          <p:nvPr>
            <p:ph idx="1"/>
          </p:nvPr>
        </p:nvSpPr>
        <p:spPr>
          <a:xfrm>
            <a:off x="383628" y="1839479"/>
            <a:ext cx="5712372" cy="4351338"/>
          </a:xfrm>
        </p:spPr>
        <p:txBody>
          <a:bodyPr/>
          <a:lstStyle/>
          <a:p>
            <a:pPr marL="0" indent="0">
              <a:buNone/>
            </a:pPr>
            <a:r>
              <a:rPr lang="en-US" dirty="0">
                <a:latin typeface="Cambria" panose="02040503050406030204" pitchFamily="18" charset="0"/>
                <a:ea typeface="Cambria" panose="02040503050406030204" pitchFamily="18" charset="0"/>
              </a:rPr>
              <a:t>When it comes to security, RFID door lock systems are very common for access control, as they provide a reliable, consistent experience with trackable data. Unlike other forms of traditional access control such as swipe cards, RFID locking systems are contactless, meaning that the credential doesn’t have to touch the reader for it to work.</a:t>
            </a:r>
          </a:p>
          <a:p>
            <a:endParaRPr lang="en-US" dirty="0"/>
          </a:p>
        </p:txBody>
      </p:sp>
    </p:spTree>
    <p:extLst>
      <p:ext uri="{BB962C8B-B14F-4D97-AF65-F5344CB8AC3E}">
        <p14:creationId xmlns:p14="http://schemas.microsoft.com/office/powerpoint/2010/main" val="25706205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5219498-D544-41AC-98FE-8F956EF66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500DBFC-17A9-4E0A-AEE2-A49F9AEEF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92995" y="2472514"/>
            <a:ext cx="4805996" cy="1297115"/>
          </a:xfrm>
        </p:spPr>
        <p:txBody>
          <a:bodyPr vert="horz" lIns="91440" tIns="45720" rIns="91440" bIns="45720" rtlCol="0" anchor="t">
            <a:normAutofit/>
          </a:bodyPr>
          <a:lstStyle/>
          <a:p>
            <a:r>
              <a:rPr lang="en-US" sz="6600" b="1" kern="1200" dirty="0">
                <a:solidFill>
                  <a:schemeClr val="tx2"/>
                </a:solidFill>
                <a:latin typeface="+mj-lt"/>
                <a:ea typeface="+mj-ea"/>
                <a:cs typeface="+mj-cs"/>
              </a:rPr>
              <a:t>Thanks You</a:t>
            </a:r>
          </a:p>
        </p:txBody>
      </p:sp>
      <p:grpSp>
        <p:nvGrpSpPr>
          <p:cNvPr id="26" name="Group 25">
            <a:extLst>
              <a:ext uri="{FF2B5EF4-FFF2-40B4-BE49-F238E27FC236}">
                <a16:creationId xmlns:a16="http://schemas.microsoft.com/office/drawing/2014/main" id="{D74613BB-817C-4C4F-8A24-4936F2F064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1023" y="52996"/>
            <a:ext cx="6093363" cy="6805005"/>
            <a:chOff x="6101023" y="52996"/>
            <a:chExt cx="6093363" cy="6805005"/>
          </a:xfrm>
        </p:grpSpPr>
        <p:sp>
          <p:nvSpPr>
            <p:cNvPr id="27" name="Freeform: Shape 26">
              <a:extLst>
                <a:ext uri="{FF2B5EF4-FFF2-40B4-BE49-F238E27FC236}">
                  <a16:creationId xmlns:a16="http://schemas.microsoft.com/office/drawing/2014/main" id="{926C820D-9A01-44F0-AE18-C2DAB089B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3517682 w 5890490"/>
                <a:gd name="connsiteY0" fmla="*/ 0 h 6578439"/>
                <a:gd name="connsiteX1" fmla="*/ 5849513 w 5890490"/>
                <a:gd name="connsiteY1" fmla="*/ 841730 h 6578439"/>
                <a:gd name="connsiteX2" fmla="*/ 5890490 w 5890490"/>
                <a:gd name="connsiteY2" fmla="*/ 879060 h 6578439"/>
                <a:gd name="connsiteX3" fmla="*/ 5890490 w 5890490"/>
                <a:gd name="connsiteY3" fmla="*/ 1816052 h 6578439"/>
                <a:gd name="connsiteX4" fmla="*/ 5856961 w 5890490"/>
                <a:gd name="connsiteY4" fmla="*/ 1771023 h 6578439"/>
                <a:gd name="connsiteX5" fmla="*/ 5655397 w 5890490"/>
                <a:gd name="connsiteY5" fmla="*/ 1548813 h 6578439"/>
                <a:gd name="connsiteX6" fmla="*/ 3517682 w 5890490"/>
                <a:gd name="connsiteY6" fmla="*/ 658717 h 6578439"/>
                <a:gd name="connsiteX7" fmla="*/ 2395696 w 5890490"/>
                <a:gd name="connsiteY7" fmla="*/ 850721 h 6578439"/>
                <a:gd name="connsiteX8" fmla="*/ 1519955 w 5890490"/>
                <a:gd name="connsiteY8" fmla="*/ 1450441 h 6578439"/>
                <a:gd name="connsiteX9" fmla="*/ 1223630 w 5890490"/>
                <a:gd name="connsiteY9" fmla="*/ 1841430 h 6578439"/>
                <a:gd name="connsiteX10" fmla="*/ 1075857 w 5890490"/>
                <a:gd name="connsiteY10" fmla="*/ 2329343 h 6578439"/>
                <a:gd name="connsiteX11" fmla="*/ 731010 w 5890490"/>
                <a:gd name="connsiteY11" fmla="*/ 3483744 h 6578439"/>
                <a:gd name="connsiteX12" fmla="*/ 741000 w 5890490"/>
                <a:gd name="connsiteY12" fmla="*/ 4479719 h 6578439"/>
                <a:gd name="connsiteX13" fmla="*/ 1315615 w 5890490"/>
                <a:gd name="connsiteY13" fmla="*/ 5443827 h 6578439"/>
                <a:gd name="connsiteX14" fmla="*/ 2277503 w 5890490"/>
                <a:gd name="connsiteY14" fmla="*/ 6259386 h 6578439"/>
                <a:gd name="connsiteX15" fmla="*/ 3439448 w 5890490"/>
                <a:gd name="connsiteY15" fmla="*/ 6551739 h 6578439"/>
                <a:gd name="connsiteX16" fmla="*/ 4408732 w 5890490"/>
                <a:gd name="connsiteY16" fmla="*/ 6255172 h 6578439"/>
                <a:gd name="connsiteX17" fmla="*/ 5343243 w 5890490"/>
                <a:gd name="connsiteY17" fmla="*/ 5442509 h 6578439"/>
                <a:gd name="connsiteX18" fmla="*/ 5745566 w 5890490"/>
                <a:gd name="connsiteY18" fmla="*/ 5056656 h 6578439"/>
                <a:gd name="connsiteX19" fmla="*/ 5890490 w 5890490"/>
                <a:gd name="connsiteY19" fmla="*/ 4920880 h 6578439"/>
                <a:gd name="connsiteX20" fmla="*/ 5890490 w 5890490"/>
                <a:gd name="connsiteY20" fmla="*/ 5821966 h 6578439"/>
                <a:gd name="connsiteX21" fmla="*/ 5802002 w 5890490"/>
                <a:gd name="connsiteY21" fmla="*/ 5907904 h 6578439"/>
                <a:gd name="connsiteX22" fmla="*/ 5294358 w 5890490"/>
                <a:gd name="connsiteY22" fmla="*/ 6397505 h 6578439"/>
                <a:gd name="connsiteX23" fmla="*/ 5077178 w 5890490"/>
                <a:gd name="connsiteY23" fmla="*/ 6578439 h 6578439"/>
                <a:gd name="connsiteX24" fmla="*/ 1567290 w 5890490"/>
                <a:gd name="connsiteY24" fmla="*/ 6578439 h 6578439"/>
                <a:gd name="connsiteX25" fmla="*/ 1508588 w 5890490"/>
                <a:gd name="connsiteY25" fmla="*/ 6535186 h 6578439"/>
                <a:gd name="connsiteX26" fmla="*/ 826498 w 5890490"/>
                <a:gd name="connsiteY26" fmla="*/ 5876034 h 6578439"/>
                <a:gd name="connsiteX27" fmla="*/ 122403 w 5890490"/>
                <a:gd name="connsiteY27" fmla="*/ 3255655 h 6578439"/>
                <a:gd name="connsiteX28" fmla="*/ 1061197 w 5890490"/>
                <a:gd name="connsiteY28" fmla="*/ 984650 h 6578439"/>
                <a:gd name="connsiteX29" fmla="*/ 3517682 w 5890490"/>
                <a:gd name="connsiteY29"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890490" h="6578439">
                  <a:moveTo>
                    <a:pt x="3517682" y="0"/>
                  </a:moveTo>
                  <a:cubicBezTo>
                    <a:pt x="4402016" y="0"/>
                    <a:pt x="5213741" y="315483"/>
                    <a:pt x="5849513" y="841730"/>
                  </a:cubicBezTo>
                  <a:lnTo>
                    <a:pt x="5890490" y="879060"/>
                  </a:lnTo>
                  <a:lnTo>
                    <a:pt x="5890490" y="1816052"/>
                  </a:lnTo>
                  <a:lnTo>
                    <a:pt x="5856961" y="1771023"/>
                  </a:lnTo>
                  <a:cubicBezTo>
                    <a:pt x="5793650" y="1694076"/>
                    <a:pt x="5726429" y="1619959"/>
                    <a:pt x="5655397" y="1548813"/>
                  </a:cubicBezTo>
                  <a:cubicBezTo>
                    <a:pt x="5082208" y="974906"/>
                    <a:pt x="4322973" y="658717"/>
                    <a:pt x="3517682" y="658717"/>
                  </a:cubicBezTo>
                  <a:cubicBezTo>
                    <a:pt x="3085520" y="658717"/>
                    <a:pt x="2718488" y="721533"/>
                    <a:pt x="2395696" y="850721"/>
                  </a:cubicBezTo>
                  <a:cubicBezTo>
                    <a:pt x="2079132" y="977407"/>
                    <a:pt x="1792668" y="1173626"/>
                    <a:pt x="1519955" y="1450441"/>
                  </a:cubicBezTo>
                  <a:cubicBezTo>
                    <a:pt x="1330275" y="1642840"/>
                    <a:pt x="1263719" y="1756094"/>
                    <a:pt x="1223630" y="1841430"/>
                  </a:cubicBezTo>
                  <a:cubicBezTo>
                    <a:pt x="1166545" y="1962981"/>
                    <a:pt x="1128532" y="2116663"/>
                    <a:pt x="1075857" y="2329343"/>
                  </a:cubicBezTo>
                  <a:cubicBezTo>
                    <a:pt x="1008652" y="2601153"/>
                    <a:pt x="916537" y="2973574"/>
                    <a:pt x="731010" y="3483744"/>
                  </a:cubicBezTo>
                  <a:cubicBezTo>
                    <a:pt x="617488" y="3795981"/>
                    <a:pt x="620731" y="4121653"/>
                    <a:pt x="741000" y="4479719"/>
                  </a:cubicBezTo>
                  <a:cubicBezTo>
                    <a:pt x="847257" y="4796172"/>
                    <a:pt x="1045888" y="5129481"/>
                    <a:pt x="1315615" y="5443827"/>
                  </a:cubicBezTo>
                  <a:cubicBezTo>
                    <a:pt x="1630753" y="5810980"/>
                    <a:pt x="1945371" y="6077784"/>
                    <a:pt x="2277503" y="6259386"/>
                  </a:cubicBezTo>
                  <a:cubicBezTo>
                    <a:pt x="2637530" y="6456133"/>
                    <a:pt x="3017536" y="6551739"/>
                    <a:pt x="3439448" y="6551739"/>
                  </a:cubicBezTo>
                  <a:cubicBezTo>
                    <a:pt x="3781571" y="6551739"/>
                    <a:pt x="4089573" y="6457449"/>
                    <a:pt x="4408732" y="6255172"/>
                  </a:cubicBezTo>
                  <a:cubicBezTo>
                    <a:pt x="4738010" y="6046310"/>
                    <a:pt x="5050941" y="5739207"/>
                    <a:pt x="5343243" y="5442509"/>
                  </a:cubicBezTo>
                  <a:cubicBezTo>
                    <a:pt x="5479860" y="5303970"/>
                    <a:pt x="5614918" y="5178206"/>
                    <a:pt x="5745566" y="5056656"/>
                  </a:cubicBezTo>
                  <a:lnTo>
                    <a:pt x="5890490" y="4920880"/>
                  </a:lnTo>
                  <a:lnTo>
                    <a:pt x="5890490" y="5821966"/>
                  </a:lnTo>
                  <a:lnTo>
                    <a:pt x="5802002"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458B604F-996E-4349-B131-E04ED285D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5"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27CCEAF3-651B-4605-AE58-F96E227036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3"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gs>
                <a:gs pos="16000">
                  <a:schemeClr val="accent6">
                    <a:alpha val="10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ED519330-E5F1-4248-B58C-1AA0D9E6D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9" name="Graphic 18" descr="Help">
            <a:extLst>
              <a:ext uri="{FF2B5EF4-FFF2-40B4-BE49-F238E27FC236}">
                <a16:creationId xmlns:a16="http://schemas.microsoft.com/office/drawing/2014/main" id="{86447C6F-74E5-0C89-4220-F4F4BAE2CAA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29652" y="1859078"/>
            <a:ext cx="3821102" cy="3821102"/>
          </a:xfrm>
          <a:prstGeom prst="rect">
            <a:avLst/>
          </a:prstGeom>
          <a:ln>
            <a:noFill/>
          </a:ln>
        </p:spPr>
      </p:pic>
    </p:spTree>
    <p:extLst>
      <p:ext uri="{BB962C8B-B14F-4D97-AF65-F5344CB8AC3E}">
        <p14:creationId xmlns:p14="http://schemas.microsoft.com/office/powerpoint/2010/main" val="1887484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ChangeAspect="1"/>
          </p:cNvPicPr>
          <p:nvPr/>
        </p:nvPicPr>
        <p:blipFill rotWithShape="1">
          <a:blip r:embed="rId3">
            <a:extLst>
              <a:ext uri="{28A0092B-C50C-407E-A947-70E740481C1C}">
                <a14:useLocalDpi xmlns:a14="http://schemas.microsoft.com/office/drawing/2010/main" val="0"/>
              </a:ext>
            </a:extLst>
          </a:blip>
          <a:srcRect l="20740" r="30353"/>
          <a:stretch/>
        </p:blipFill>
        <p:spPr>
          <a:xfrm>
            <a:off x="6842149" y="-190234"/>
            <a:ext cx="5918133" cy="7048233"/>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10" name="Picture 9" descr="Text&#10;&#10;Description automatically generated">
            <a:extLst>
              <a:ext uri="{FF2B5EF4-FFF2-40B4-BE49-F238E27FC236}">
                <a16:creationId xmlns:a16="http://schemas.microsoft.com/office/drawing/2014/main" id="{2461E467-29A4-097D-E9BE-C8BA7BED3F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013" y="729115"/>
            <a:ext cx="8020440" cy="4685848"/>
          </a:xfrm>
          <a:prstGeom prst="rect">
            <a:avLst/>
          </a:prstGeom>
        </p:spPr>
      </p:pic>
    </p:spTree>
    <p:extLst>
      <p:ext uri="{BB962C8B-B14F-4D97-AF65-F5344CB8AC3E}">
        <p14:creationId xmlns:p14="http://schemas.microsoft.com/office/powerpoint/2010/main" val="246106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192000" cy="6858000"/>
          </a:xfrm>
        </p:spPr>
      </p:pic>
      <p:sp>
        <p:nvSpPr>
          <p:cNvPr id="11" name="Rectangle 10">
            <a:extLst>
              <a:ext uri="{FF2B5EF4-FFF2-40B4-BE49-F238E27FC236}">
                <a16:creationId xmlns:a16="http://schemas.microsoft.com/office/drawing/2014/main" id="{B56EF8BC-9565-6BA2-7593-709D2466B56F}"/>
              </a:ext>
            </a:extLst>
          </p:cNvPr>
          <p:cNvSpPr/>
          <p:nvPr/>
        </p:nvSpPr>
        <p:spPr>
          <a:xfrm>
            <a:off x="838200" y="252497"/>
            <a:ext cx="10515600" cy="6353006"/>
          </a:xfrm>
          <a:prstGeom prst="rect">
            <a:avLst/>
          </a:prstGeom>
          <a:gradFill>
            <a:gsLst>
              <a:gs pos="2000">
                <a:srgbClr val="151A25">
                  <a:alpha val="69000"/>
                  <a:lumMod val="0"/>
                </a:srgbClr>
              </a:gs>
              <a:gs pos="100000">
                <a:srgbClr val="040911"/>
              </a:gs>
            </a:gsLst>
            <a:lin ang="5400000" scaled="1"/>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3200" dirty="0"/>
          </a:p>
        </p:txBody>
      </p:sp>
      <p:pic>
        <p:nvPicPr>
          <p:cNvPr id="9" name="Picture 8" descr="A screenshot of a computer&#10;&#10;Description automatically generated with low confidence">
            <a:extLst>
              <a:ext uri="{FF2B5EF4-FFF2-40B4-BE49-F238E27FC236}">
                <a16:creationId xmlns:a16="http://schemas.microsoft.com/office/drawing/2014/main" id="{2ADF0C92-157D-A545-90D5-5F89F049C4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08811"/>
            <a:ext cx="10515600" cy="6240378"/>
          </a:xfrm>
          <a:prstGeom prst="rect">
            <a:avLst/>
          </a:prstGeom>
        </p:spPr>
      </p:pic>
    </p:spTree>
    <p:extLst>
      <p:ext uri="{BB962C8B-B14F-4D97-AF65-F5344CB8AC3E}">
        <p14:creationId xmlns:p14="http://schemas.microsoft.com/office/powerpoint/2010/main" val="1834716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DB2D7493-F002-D19D-9194-5D79F2D8383C}"/>
              </a:ext>
            </a:extLst>
          </p:cNvPr>
          <p:cNvSpPr>
            <a:spLocks noGrp="1"/>
          </p:cNvSpPr>
          <p:nvPr>
            <p:ph type="title"/>
          </p:nvPr>
        </p:nvSpPr>
        <p:spPr>
          <a:xfrm>
            <a:off x="599645" y="1077931"/>
            <a:ext cx="4634905" cy="1232561"/>
          </a:xfrm>
        </p:spPr>
        <p:txBody>
          <a:bodyPr vert="horz" lIns="91440" tIns="45720" rIns="91440" bIns="45720" rtlCol="0" anchor="b">
            <a:normAutofit fontScale="90000"/>
          </a:bodyPr>
          <a:lstStyle/>
          <a:p>
            <a:r>
              <a:rPr lang="en-US" sz="5400" dirty="0">
                <a:latin typeface="Cambria" panose="02040503050406030204" pitchFamily="18" charset="0"/>
                <a:ea typeface="Cambria" panose="02040503050406030204" pitchFamily="18" charset="0"/>
              </a:rPr>
              <a:t>WHAT IS RFID?</a:t>
            </a:r>
          </a:p>
        </p:txBody>
      </p:sp>
      <p:pic>
        <p:nvPicPr>
          <p:cNvPr id="5"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983" r="26596"/>
          <a:stretch/>
        </p:blipFill>
        <p:spPr>
          <a:xfrm>
            <a:off x="6323083"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TextBox 2"/>
          <p:cNvSpPr txBox="1"/>
          <p:nvPr/>
        </p:nvSpPr>
        <p:spPr>
          <a:xfrm rot="10800000" flipH="1" flipV="1">
            <a:off x="599645" y="2769832"/>
            <a:ext cx="4975317" cy="2031325"/>
          </a:xfrm>
          <a:prstGeom prst="rect">
            <a:avLst/>
          </a:prstGeom>
          <a:noFill/>
        </p:spPr>
        <p:txBody>
          <a:bodyPr wrap="square" rtlCol="0">
            <a:spAutoFit/>
          </a:bodyPr>
          <a:lstStyle/>
          <a:p>
            <a:r>
              <a:rPr lang="en-US" b="0" i="0" dirty="0">
                <a:solidFill>
                  <a:srgbClr val="BDC1C6"/>
                </a:solidFill>
                <a:effectLst/>
                <a:latin typeface="arial" panose="020B0604020202020204" pitchFamily="34" charset="0"/>
              </a:rPr>
              <a:t>Radio-frequency identification uses electromagnetic fields to automatically identify and track tags attached to objects.</a:t>
            </a:r>
          </a:p>
          <a:p>
            <a:endParaRPr lang="en-US" dirty="0">
              <a:solidFill>
                <a:srgbClr val="BDC1C6"/>
              </a:solidFill>
              <a:latin typeface="arial" panose="020B0604020202020204" pitchFamily="34" charset="0"/>
            </a:endParaRPr>
          </a:p>
          <a:p>
            <a:endParaRPr lang="en-US" b="0" i="0" dirty="0">
              <a:solidFill>
                <a:srgbClr val="BDC1C6"/>
              </a:solidFill>
              <a:effectLst/>
              <a:latin typeface="arial" panose="020B0604020202020204" pitchFamily="34" charset="0"/>
            </a:endParaRPr>
          </a:p>
          <a:p>
            <a:r>
              <a:rPr lang="en-US" b="0" i="0" dirty="0">
                <a:solidFill>
                  <a:srgbClr val="BDC1C6"/>
                </a:solidFill>
                <a:effectLst/>
                <a:latin typeface="arial" panose="020B0604020202020204" pitchFamily="34" charset="0"/>
              </a:rPr>
              <a:t> An RFID system consists of a tiny radio transponder, and transmitter.</a:t>
            </a:r>
            <a:endParaRPr lang="en-US" dirty="0"/>
          </a:p>
        </p:txBody>
      </p:sp>
    </p:spTree>
    <p:extLst>
      <p:ext uri="{BB962C8B-B14F-4D97-AF65-F5344CB8AC3E}">
        <p14:creationId xmlns:p14="http://schemas.microsoft.com/office/powerpoint/2010/main" val="1954990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ChangeAspect="1"/>
          </p:cNvPicPr>
          <p:nvPr/>
        </p:nvPicPr>
        <p:blipFill rotWithShape="1">
          <a:blip r:embed="rId2">
            <a:extLst>
              <a:ext uri="{28A0092B-C50C-407E-A947-70E740481C1C}">
                <a14:useLocalDpi xmlns:a14="http://schemas.microsoft.com/office/drawing/2010/main" val="0"/>
              </a:ext>
            </a:extLst>
          </a:blip>
          <a:srcRect l="16983" r="26596"/>
          <a:stretch/>
        </p:blipFill>
        <p:spPr>
          <a:xfrm>
            <a:off x="6615585" y="10"/>
            <a:ext cx="557641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2" name="Title 1"/>
          <p:cNvSpPr>
            <a:spLocks noGrp="1"/>
          </p:cNvSpPr>
          <p:nvPr>
            <p:ph type="title"/>
          </p:nvPr>
        </p:nvSpPr>
        <p:spPr/>
        <p:txBody>
          <a:bodyPr/>
          <a:lstStyle/>
          <a:p>
            <a:r>
              <a:rPr lang="en-US" dirty="0">
                <a:latin typeface="Cambria" panose="02040503050406030204" pitchFamily="18" charset="0"/>
                <a:ea typeface="Cambria" panose="02040503050406030204" pitchFamily="18" charset="0"/>
              </a:rPr>
              <a:t>COMPONENTS USED:</a:t>
            </a:r>
          </a:p>
        </p:txBody>
      </p:sp>
      <p:sp>
        <p:nvSpPr>
          <p:cNvPr id="10" name="Content Placeholder 9"/>
          <p:cNvSpPr>
            <a:spLocks noGrp="1"/>
          </p:cNvSpPr>
          <p:nvPr>
            <p:ph idx="1"/>
          </p:nvPr>
        </p:nvSpPr>
        <p:spPr/>
        <p:txBody>
          <a:bodyPr>
            <a:normAutofit/>
          </a:bodyPr>
          <a:lstStyle/>
          <a:p>
            <a:pPr marL="0" indent="0">
              <a:buNone/>
            </a:pPr>
            <a:r>
              <a:rPr lang="en-US" dirty="0">
                <a:latin typeface="Cambria" panose="02040503050406030204" pitchFamily="18" charset="0"/>
                <a:ea typeface="Cambria" panose="02040503050406030204" pitchFamily="18" charset="0"/>
              </a:rPr>
              <a:t>•	</a:t>
            </a:r>
            <a:r>
              <a:rPr lang="en-US" dirty="0" err="1">
                <a:latin typeface="Cambria" panose="02040503050406030204" pitchFamily="18" charset="0"/>
                <a:ea typeface="Cambria" panose="02040503050406030204" pitchFamily="18" charset="0"/>
              </a:rPr>
              <a:t>Atmega</a:t>
            </a:r>
            <a:r>
              <a:rPr lang="en-US" dirty="0">
                <a:latin typeface="Cambria" panose="02040503050406030204" pitchFamily="18" charset="0"/>
                <a:ea typeface="Cambria" panose="02040503050406030204" pitchFamily="18" charset="0"/>
              </a:rPr>
              <a:t> 16A	</a:t>
            </a:r>
          </a:p>
          <a:p>
            <a:pPr marL="0" indent="0">
              <a:buNone/>
            </a:pPr>
            <a:r>
              <a:rPr lang="en-US" dirty="0">
                <a:latin typeface="Cambria" panose="02040503050406030204" pitchFamily="18" charset="0"/>
                <a:ea typeface="Cambria" panose="02040503050406030204" pitchFamily="18" charset="0"/>
              </a:rPr>
              <a:t>•	LED Lights</a:t>
            </a:r>
          </a:p>
          <a:p>
            <a:pPr marL="0" indent="0">
              <a:buNone/>
            </a:pPr>
            <a:r>
              <a:rPr lang="en-US" dirty="0">
                <a:latin typeface="Cambria" panose="02040503050406030204" pitchFamily="18" charset="0"/>
                <a:ea typeface="Cambria" panose="02040503050406030204" pitchFamily="18" charset="0"/>
              </a:rPr>
              <a:t>•	RFID Module MRC522	</a:t>
            </a:r>
          </a:p>
          <a:p>
            <a:pPr marL="0" indent="0">
              <a:buNone/>
            </a:pPr>
            <a:r>
              <a:rPr lang="en-US" dirty="0">
                <a:latin typeface="Cambria" panose="02040503050406030204" pitchFamily="18" charset="0"/>
                <a:ea typeface="Cambria" panose="02040503050406030204" pitchFamily="18" charset="0"/>
              </a:rPr>
              <a:t>•	Potentiometer</a:t>
            </a:r>
          </a:p>
          <a:p>
            <a:pPr marL="0" indent="0">
              <a:buNone/>
            </a:pPr>
            <a:r>
              <a:rPr lang="en-US" dirty="0">
                <a:latin typeface="Cambria" panose="02040503050406030204" pitchFamily="18" charset="0"/>
                <a:ea typeface="Cambria" panose="02040503050406030204" pitchFamily="18" charset="0"/>
              </a:rPr>
              <a:t>•	LCD 16X2 Display	</a:t>
            </a:r>
          </a:p>
          <a:p>
            <a:pPr marL="0" indent="0">
              <a:buNone/>
            </a:pPr>
            <a:r>
              <a:rPr lang="en-US" dirty="0">
                <a:latin typeface="Cambria" panose="02040503050406030204" pitchFamily="18" charset="0"/>
                <a:ea typeface="Cambria" panose="02040503050406030204" pitchFamily="18" charset="0"/>
              </a:rPr>
              <a:t>•	Servo Motor</a:t>
            </a:r>
          </a:p>
          <a:p>
            <a:pPr marL="0" indent="0">
              <a:buNone/>
            </a:pPr>
            <a:r>
              <a:rPr lang="en-US" dirty="0">
                <a:latin typeface="Cambria" panose="02040503050406030204" pitchFamily="18" charset="0"/>
                <a:ea typeface="Cambria" panose="02040503050406030204" pitchFamily="18" charset="0"/>
              </a:rPr>
              <a:t>•	</a:t>
            </a:r>
            <a:r>
              <a:rPr lang="en-US" dirty="0" err="1">
                <a:latin typeface="Cambria" panose="02040503050406030204" pitchFamily="18" charset="0"/>
                <a:ea typeface="Cambria" panose="02040503050406030204" pitchFamily="18" charset="0"/>
              </a:rPr>
              <a:t>NodeMCU</a:t>
            </a:r>
            <a:r>
              <a:rPr lang="en-US" dirty="0">
                <a:latin typeface="Cambria" panose="02040503050406030204" pitchFamily="18" charset="0"/>
                <a:ea typeface="Cambria" panose="02040503050406030204" pitchFamily="18" charset="0"/>
              </a:rPr>
              <a:t> ESP8266 </a:t>
            </a:r>
            <a:r>
              <a:rPr lang="en-US" dirty="0" err="1">
                <a:latin typeface="Cambria" panose="02040503050406030204" pitchFamily="18" charset="0"/>
                <a:ea typeface="Cambria" panose="02040503050406030204" pitchFamily="18" charset="0"/>
              </a:rPr>
              <a:t>Wifi</a:t>
            </a:r>
            <a:r>
              <a:rPr lang="en-US" dirty="0">
                <a:latin typeface="Cambria" panose="02040503050406030204" pitchFamily="18" charset="0"/>
                <a:ea typeface="Cambria" panose="02040503050406030204" pitchFamily="18" charset="0"/>
              </a:rPr>
              <a:t> Module	</a:t>
            </a:r>
          </a:p>
          <a:p>
            <a:pPr marL="0" indent="0">
              <a:buNone/>
            </a:pPr>
            <a:r>
              <a:rPr lang="en-US" dirty="0">
                <a:latin typeface="Cambria" panose="02040503050406030204" pitchFamily="18" charset="0"/>
                <a:ea typeface="Cambria" panose="02040503050406030204" pitchFamily="18" charset="0"/>
              </a:rPr>
              <a:t>•	Breadboard &amp;  Jumper Wires</a:t>
            </a:r>
          </a:p>
          <a:p>
            <a:pPr marL="0" indent="0">
              <a:buNone/>
            </a:pPr>
            <a:endParaRPr lang="en-US" dirty="0"/>
          </a:p>
          <a:p>
            <a:endParaRPr lang="en-US" dirty="0"/>
          </a:p>
        </p:txBody>
      </p:sp>
    </p:spTree>
    <p:extLst>
      <p:ext uri="{BB962C8B-B14F-4D97-AF65-F5344CB8AC3E}">
        <p14:creationId xmlns:p14="http://schemas.microsoft.com/office/powerpoint/2010/main" val="2804934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ChangeAspect="1"/>
          </p:cNvPicPr>
          <p:nvPr/>
        </p:nvPicPr>
        <p:blipFill rotWithShape="1">
          <a:blip r:embed="rId2">
            <a:extLst>
              <a:ext uri="{28A0092B-C50C-407E-A947-70E740481C1C}">
                <a14:useLocalDpi xmlns:a14="http://schemas.microsoft.com/office/drawing/2010/main" val="0"/>
              </a:ext>
            </a:extLst>
          </a:blip>
          <a:srcRect l="16983" r="26596"/>
          <a:stretch/>
        </p:blipFill>
        <p:spPr>
          <a:xfrm>
            <a:off x="6615585" y="10"/>
            <a:ext cx="557641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2" name="Title 1"/>
          <p:cNvSpPr>
            <a:spLocks noGrp="1"/>
          </p:cNvSpPr>
          <p:nvPr>
            <p:ph type="title"/>
          </p:nvPr>
        </p:nvSpPr>
        <p:spPr>
          <a:xfrm>
            <a:off x="318616" y="250036"/>
            <a:ext cx="10515600" cy="1325563"/>
          </a:xfrm>
        </p:spPr>
        <p:txBody>
          <a:bodyPr/>
          <a:lstStyle/>
          <a:p>
            <a:r>
              <a:rPr lang="en-US" dirty="0">
                <a:latin typeface="Cambria" panose="02040503050406030204" pitchFamily="18" charset="0"/>
                <a:ea typeface="Cambria" panose="02040503050406030204" pitchFamily="18" charset="0"/>
              </a:rPr>
              <a:t>SOFTWARE COMPONENTS</a:t>
            </a:r>
          </a:p>
        </p:txBody>
      </p:sp>
      <p:sp>
        <p:nvSpPr>
          <p:cNvPr id="3" name="Content Placeholder 2"/>
          <p:cNvSpPr>
            <a:spLocks noGrp="1"/>
          </p:cNvSpPr>
          <p:nvPr>
            <p:ph idx="1"/>
          </p:nvPr>
        </p:nvSpPr>
        <p:spPr>
          <a:xfrm>
            <a:off x="318616" y="1575599"/>
            <a:ext cx="10515600" cy="4351338"/>
          </a:xfrm>
        </p:spPr>
        <p:txBody>
          <a:bodyPr/>
          <a:lstStyle/>
          <a:p>
            <a:pPr>
              <a:lnSpc>
                <a:spcPct val="150000"/>
              </a:lnSpc>
            </a:pPr>
            <a:r>
              <a:rPr lang="en-US" dirty="0">
                <a:latin typeface="Cambria" panose="02040503050406030204" pitchFamily="18" charset="0"/>
                <a:ea typeface="Cambria" panose="02040503050406030204" pitchFamily="18" charset="0"/>
              </a:rPr>
              <a:t>XAMPP LOCALHOST</a:t>
            </a:r>
          </a:p>
          <a:p>
            <a:pPr>
              <a:lnSpc>
                <a:spcPct val="150000"/>
              </a:lnSpc>
            </a:pPr>
            <a:r>
              <a:rPr lang="en-US" dirty="0">
                <a:latin typeface="Cambria" panose="02040503050406030204" pitchFamily="18" charset="0"/>
                <a:ea typeface="Cambria" panose="02040503050406030204" pitchFamily="18" charset="0"/>
              </a:rPr>
              <a:t>ATMEL STUDIO</a:t>
            </a:r>
          </a:p>
          <a:p>
            <a:pPr>
              <a:lnSpc>
                <a:spcPct val="150000"/>
              </a:lnSpc>
            </a:pPr>
            <a:r>
              <a:rPr lang="en-US" dirty="0">
                <a:latin typeface="Cambria" panose="02040503050406030204" pitchFamily="18" charset="0"/>
                <a:ea typeface="Cambria" panose="02040503050406030204" pitchFamily="18" charset="0"/>
              </a:rPr>
              <a:t>ARDUINO IDE</a:t>
            </a:r>
          </a:p>
          <a:p>
            <a:pPr>
              <a:lnSpc>
                <a:spcPct val="150000"/>
              </a:lnSpc>
            </a:pPr>
            <a:r>
              <a:rPr lang="en-US" dirty="0">
                <a:latin typeface="Cambria" panose="02040503050406030204" pitchFamily="18" charset="0"/>
                <a:ea typeface="Cambria" panose="02040503050406030204" pitchFamily="18" charset="0"/>
              </a:rPr>
              <a:t>PROTEUS</a:t>
            </a:r>
          </a:p>
        </p:txBody>
      </p:sp>
    </p:spTree>
    <p:extLst>
      <p:ext uri="{BB962C8B-B14F-4D97-AF65-F5344CB8AC3E}">
        <p14:creationId xmlns:p14="http://schemas.microsoft.com/office/powerpoint/2010/main" val="213148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ChangeAspect="1"/>
          </p:cNvPicPr>
          <p:nvPr/>
        </p:nvPicPr>
        <p:blipFill rotWithShape="1">
          <a:blip r:embed="rId2">
            <a:extLst>
              <a:ext uri="{28A0092B-C50C-407E-A947-70E740481C1C}">
                <a14:useLocalDpi xmlns:a14="http://schemas.microsoft.com/office/drawing/2010/main" val="0"/>
              </a:ext>
            </a:extLst>
          </a:blip>
          <a:srcRect t="6769" b="26763"/>
          <a:stretch/>
        </p:blipFill>
        <p:spPr>
          <a:xfrm>
            <a:off x="20" y="0"/>
            <a:ext cx="12191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pic>
        <p:nvPicPr>
          <p:cNvPr id="4" name="Picture 3"/>
          <p:cNvPicPr/>
          <p:nvPr/>
        </p:nvPicPr>
        <p:blipFill>
          <a:blip r:embed="rId3"/>
          <a:stretch>
            <a:fillRect/>
          </a:stretch>
        </p:blipFill>
        <p:spPr>
          <a:xfrm>
            <a:off x="919415" y="1000125"/>
            <a:ext cx="9967659" cy="5472112"/>
          </a:xfrm>
          <a:prstGeom prst="rect">
            <a:avLst/>
          </a:prstGeom>
          <a:ln>
            <a:noFill/>
          </a:ln>
          <a:effectLst>
            <a:softEdge rad="112500"/>
          </a:effectLst>
        </p:spPr>
      </p:pic>
    </p:spTree>
    <p:extLst>
      <p:ext uri="{BB962C8B-B14F-4D97-AF65-F5344CB8AC3E}">
        <p14:creationId xmlns:p14="http://schemas.microsoft.com/office/powerpoint/2010/main" val="108312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62ABC4B-37D8-4218-BDD8-6DF6A00C0C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4" descr="A picture containing text, electronics&#10;&#10;Description automatically generated">
            <a:extLst>
              <a:ext uri="{FF2B5EF4-FFF2-40B4-BE49-F238E27FC236}">
                <a16:creationId xmlns:a16="http://schemas.microsoft.com/office/drawing/2014/main" id="{5991562C-41E0-8DB3-B20B-9094DF1FB32D}"/>
              </a:ext>
            </a:extLst>
          </p:cNvPr>
          <p:cNvPicPr>
            <a:picLocks noChangeAspect="1"/>
          </p:cNvPicPr>
          <p:nvPr/>
        </p:nvPicPr>
        <p:blipFill rotWithShape="1">
          <a:blip r:embed="rId3">
            <a:extLst>
              <a:ext uri="{28A0092B-C50C-407E-A947-70E740481C1C}">
                <a14:useLocalDpi xmlns:a14="http://schemas.microsoft.com/office/drawing/2010/main" val="0"/>
              </a:ext>
            </a:extLst>
          </a:blip>
          <a:srcRect l="18499" r="28113" b="1"/>
          <a:stretch/>
        </p:blipFill>
        <p:spPr>
          <a:xfrm>
            <a:off x="0" y="23338"/>
            <a:ext cx="12188952" cy="6834662"/>
          </a:xfrm>
          <a:prstGeom prst="rect">
            <a:avLst/>
          </a:prstGeom>
        </p:spPr>
      </p:pic>
      <p:pic>
        <p:nvPicPr>
          <p:cNvPr id="5" name="Picture 4" descr="Graphical user interface, text, website&#10;&#10;Description automatically generated"/>
          <p:cNvPicPr/>
          <p:nvPr/>
        </p:nvPicPr>
        <p:blipFill rotWithShape="1">
          <a:blip r:embed="rId4"/>
          <a:srcRect l="2237" r="437" b="1"/>
          <a:stretch/>
        </p:blipFill>
        <p:spPr>
          <a:xfrm>
            <a:off x="321730" y="329742"/>
            <a:ext cx="5674897" cy="3017405"/>
          </a:xfrm>
          <a:prstGeom prst="rect">
            <a:avLst/>
          </a:prstGeom>
        </p:spPr>
      </p:pic>
      <p:pic>
        <p:nvPicPr>
          <p:cNvPr id="6" name="Picture 5" descr="Graphical user interface, website&#10;&#10;Description automatically generated"/>
          <p:cNvPicPr/>
          <p:nvPr/>
        </p:nvPicPr>
        <p:blipFill rotWithShape="1">
          <a:blip r:embed="rId5"/>
          <a:srcRect l="3382" r="2544" b="1"/>
          <a:stretch/>
        </p:blipFill>
        <p:spPr>
          <a:xfrm>
            <a:off x="375990" y="3510854"/>
            <a:ext cx="5674897" cy="2789954"/>
          </a:xfrm>
          <a:prstGeom prst="rect">
            <a:avLst/>
          </a:prstGeom>
        </p:spPr>
      </p:pic>
      <p:pic>
        <p:nvPicPr>
          <p:cNvPr id="3" name="Picture 2">
            <a:extLst>
              <a:ext uri="{FF2B5EF4-FFF2-40B4-BE49-F238E27FC236}">
                <a16:creationId xmlns:a16="http://schemas.microsoft.com/office/drawing/2014/main" id="{0055C27E-E345-615A-CCB8-0985BFAE5C54}"/>
              </a:ext>
            </a:extLst>
          </p:cNvPr>
          <p:cNvPicPr>
            <a:picLocks noChangeAspect="1"/>
          </p:cNvPicPr>
          <p:nvPr/>
        </p:nvPicPr>
        <p:blipFill>
          <a:blip r:embed="rId6"/>
          <a:stretch>
            <a:fillRect/>
          </a:stretch>
        </p:blipFill>
        <p:spPr>
          <a:xfrm>
            <a:off x="6092951" y="219734"/>
            <a:ext cx="6096001" cy="3119403"/>
          </a:xfrm>
          <a:prstGeom prst="rect">
            <a:avLst/>
          </a:prstGeom>
        </p:spPr>
      </p:pic>
      <p:pic>
        <p:nvPicPr>
          <p:cNvPr id="8" name="Picture 7">
            <a:extLst>
              <a:ext uri="{FF2B5EF4-FFF2-40B4-BE49-F238E27FC236}">
                <a16:creationId xmlns:a16="http://schemas.microsoft.com/office/drawing/2014/main" id="{412F2A2F-BDF4-E7B8-29CF-B62A8E4E66D3}"/>
              </a:ext>
            </a:extLst>
          </p:cNvPr>
          <p:cNvPicPr>
            <a:picLocks noChangeAspect="1"/>
          </p:cNvPicPr>
          <p:nvPr/>
        </p:nvPicPr>
        <p:blipFill>
          <a:blip r:embed="rId7"/>
          <a:stretch>
            <a:fillRect/>
          </a:stretch>
        </p:blipFill>
        <p:spPr>
          <a:xfrm>
            <a:off x="6141114" y="3510854"/>
            <a:ext cx="6096000" cy="2789954"/>
          </a:xfrm>
          <a:prstGeom prst="rect">
            <a:avLst/>
          </a:prstGeom>
        </p:spPr>
      </p:pic>
    </p:spTree>
    <p:extLst>
      <p:ext uri="{BB962C8B-B14F-4D97-AF65-F5344CB8AC3E}">
        <p14:creationId xmlns:p14="http://schemas.microsoft.com/office/powerpoint/2010/main" val="885567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D948416B-C253-B83D-7FEF-8A8F40FD1291}"/>
              </a:ext>
            </a:extLst>
          </p:cNvPr>
          <p:cNvPicPr>
            <a:picLocks noChangeAspect="1"/>
          </p:cNvPicPr>
          <p:nvPr/>
        </p:nvPicPr>
        <p:blipFill rotWithShape="1">
          <a:blip r:embed="rId2"/>
          <a:srcRect t="10691" r="-3" b="10481"/>
          <a:stretch/>
        </p:blipFill>
        <p:spPr>
          <a:xfrm rot="10800000">
            <a:off x="5162052" y="3272588"/>
            <a:ext cx="6105382" cy="3585411"/>
          </a:xfrm>
          <a:prstGeom prst="rect">
            <a:avLst/>
          </a:prstGeom>
        </p:spPr>
      </p:pic>
      <p:pic>
        <p:nvPicPr>
          <p:cNvPr id="18" name="Picture 17">
            <a:extLst>
              <a:ext uri="{FF2B5EF4-FFF2-40B4-BE49-F238E27FC236}">
                <a16:creationId xmlns:a16="http://schemas.microsoft.com/office/drawing/2014/main" id="{FACE047F-0D26-F509-8017-9609314926B6}"/>
              </a:ext>
            </a:extLst>
          </p:cNvPr>
          <p:cNvPicPr>
            <a:picLocks noChangeAspect="1"/>
          </p:cNvPicPr>
          <p:nvPr/>
        </p:nvPicPr>
        <p:blipFill rotWithShape="1">
          <a:blip r:embed="rId3"/>
          <a:srcRect t="28892" r="1" b="1"/>
          <a:stretch/>
        </p:blipFill>
        <p:spPr>
          <a:xfrm>
            <a:off x="20" y="9"/>
            <a:ext cx="7279893" cy="3895335"/>
          </a:xfrm>
          <a:custGeom>
            <a:avLst/>
            <a:gdLst/>
            <a:ahLst/>
            <a:cxnLst/>
            <a:rect l="l" t="t" r="r" b="b"/>
            <a:pathLst>
              <a:path w="7279913" h="3895335">
                <a:moveTo>
                  <a:pt x="0" y="0"/>
                </a:moveTo>
                <a:lnTo>
                  <a:pt x="7279913" y="0"/>
                </a:lnTo>
                <a:lnTo>
                  <a:pt x="7279913" y="3116976"/>
                </a:lnTo>
                <a:lnTo>
                  <a:pt x="5011287" y="3116976"/>
                </a:lnTo>
                <a:lnTo>
                  <a:pt x="5011287" y="3895335"/>
                </a:lnTo>
                <a:lnTo>
                  <a:pt x="0" y="3895335"/>
                </a:lnTo>
                <a:close/>
              </a:path>
            </a:pathLst>
          </a:custGeom>
        </p:spPr>
      </p:pic>
      <p:sp>
        <p:nvSpPr>
          <p:cNvPr id="59" name="Rectangle 58">
            <a:extLst>
              <a:ext uri="{FF2B5EF4-FFF2-40B4-BE49-F238E27FC236}">
                <a16:creationId xmlns:a16="http://schemas.microsoft.com/office/drawing/2014/main" id="{73EDB3DA-AEF0-428A-A317-C42827E6C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58302" y="0"/>
            <a:ext cx="3809132" cy="311698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4A06AD8B-0227-4FF6-AEB4-C66C5A539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69422"/>
            <a:ext cx="5001186" cy="2788578"/>
          </a:xfrm>
          <a:prstGeom prst="rect">
            <a:avLst/>
          </a:prstGeom>
          <a:solidFill>
            <a:schemeClr val="bg2">
              <a:lumMod val="9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5DFACEB2-7564-4FB9-B739-C2CE339BA3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23904" y="0"/>
            <a:ext cx="768096" cy="6858000"/>
          </a:xfrm>
          <a:prstGeom prst="rect">
            <a:avLst/>
          </a:prstGeom>
          <a:solidFill>
            <a:srgbClr val="495B3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39497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702</TotalTime>
  <Words>197</Words>
  <Application>Microsoft Office PowerPoint</Application>
  <PresentationFormat>Widescreen</PresentationFormat>
  <Paragraphs>30</Paragraphs>
  <Slides>14</Slides>
  <Notes>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Arial</vt:lpstr>
      <vt:lpstr>Calibri</vt:lpstr>
      <vt:lpstr>Calibri Light</vt:lpstr>
      <vt:lpstr>Cambria</vt:lpstr>
      <vt:lpstr>Times New Roman</vt:lpstr>
      <vt:lpstr>Office Theme</vt:lpstr>
      <vt:lpstr>PowerPoint Presentation</vt:lpstr>
      <vt:lpstr>PowerPoint Presentation</vt:lpstr>
      <vt:lpstr>PowerPoint Presentation</vt:lpstr>
      <vt:lpstr>WHAT IS RFID?</vt:lpstr>
      <vt:lpstr>COMPONENTS USED:</vt:lpstr>
      <vt:lpstr>SOFTWARE COMPONENTS</vt:lpstr>
      <vt:lpstr>PowerPoint Presentation</vt:lpstr>
      <vt:lpstr>PowerPoint Presentation</vt:lpstr>
      <vt:lpstr>PowerPoint Presentation</vt:lpstr>
      <vt:lpstr>PowerPoint Presentation</vt:lpstr>
      <vt:lpstr>Future Recommentation</vt:lpstr>
      <vt:lpstr>PowerPoint Presentation</vt:lpstr>
      <vt:lpstr>CONCLUSION:</vt:lpstr>
      <vt:lpstr>Thanks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Ahsan Bilal</dc:creator>
  <cp:lastModifiedBy>Ahsan Bilal</cp:lastModifiedBy>
  <cp:revision>12</cp:revision>
  <dcterms:created xsi:type="dcterms:W3CDTF">2022-05-29T14:59:23Z</dcterms:created>
  <dcterms:modified xsi:type="dcterms:W3CDTF">2022-05-30T17:23:53Z</dcterms:modified>
</cp:coreProperties>
</file>

<file path=docProps/thumbnail.jpeg>
</file>